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93" r:id="rId6"/>
    <p:sldId id="294" r:id="rId7"/>
    <p:sldId id="264" r:id="rId8"/>
    <p:sldId id="265" r:id="rId9"/>
    <p:sldId id="266" r:id="rId10"/>
    <p:sldId id="291" r:id="rId11"/>
    <p:sldId id="273" r:id="rId12"/>
    <p:sldId id="276" r:id="rId13"/>
    <p:sldId id="277" r:id="rId14"/>
    <p:sldId id="279" r:id="rId15"/>
    <p:sldId id="280" r:id="rId16"/>
    <p:sldId id="292" r:id="rId17"/>
    <p:sldId id="281" r:id="rId18"/>
    <p:sldId id="282" r:id="rId19"/>
    <p:sldId id="285" r:id="rId20"/>
    <p:sldId id="286" r:id="rId21"/>
    <p:sldId id="295" r:id="rId22"/>
    <p:sldId id="298" r:id="rId23"/>
    <p:sldId id="299" r:id="rId24"/>
    <p:sldId id="307" r:id="rId25"/>
    <p:sldId id="303" r:id="rId26"/>
    <p:sldId id="313" r:id="rId27"/>
    <p:sldId id="302" r:id="rId28"/>
    <p:sldId id="304" r:id="rId29"/>
    <p:sldId id="306" r:id="rId30"/>
    <p:sldId id="305" r:id="rId31"/>
    <p:sldId id="311" r:id="rId32"/>
    <p:sldId id="310" r:id="rId33"/>
    <p:sldId id="312" r:id="rId34"/>
    <p:sldId id="309" r:id="rId35"/>
    <p:sldId id="315" r:id="rId36"/>
    <p:sldId id="318" r:id="rId37"/>
    <p:sldId id="316" r:id="rId38"/>
    <p:sldId id="314" r:id="rId39"/>
    <p:sldId id="317" r:id="rId40"/>
    <p:sldId id="31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685" y="832104"/>
            <a:ext cx="8915399" cy="226278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 THE NAME OF GOD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288156">
            <a:off x="898237" y="-83025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984" y="1731264"/>
            <a:ext cx="5932868" cy="480364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intrauterine adhesions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that may prevent or delay  bleeding that is  cardinal symptom of endometrial cancer and/or interfere with endometrial sampling .</a:t>
            </a:r>
          </a:p>
          <a:p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In addition,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histologic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evaluation of endometrial samples from women who have undergone ablation may be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difficult </a:t>
            </a:r>
          </a:p>
          <a:p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717" y="380270"/>
            <a:ext cx="8911687" cy="128089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Cavity size 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499616"/>
            <a:ext cx="10533888" cy="5157216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resectoscopic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ablation device can accommodate a different minimum (4 to 6 cm) and maximum (10 to 12 cm) uterine cavity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size.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Ablation may be incomplete in women with a cavity larger than the maximum.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Cavity size is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 important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resectoscopic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ablation.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Successful improvement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of uterine bleeding symptoms has been reported following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 ablation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resectoscopic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ablation or resection, but not for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resectoscopic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techniques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333" y="307118"/>
            <a:ext cx="8911687" cy="128089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Bleeding disorders or anticoagulation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736" y="1572768"/>
            <a:ext cx="7437120" cy="433845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methods of endometrial ablation are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appropriate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use in such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women  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Endometrial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resection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should be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avoided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women who have a bleeding disorder or who are taking anticoagulants, and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rollerball ablation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resectoscopic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ablation should be considered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our practice, we do not stop anticoagulation in patients undergoing endometrial ablation as the risk of bleeding is very 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62399">
            <a:off x="224784" y="1036881"/>
            <a:ext cx="8911687" cy="71626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PREOPERATIVE   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EVALUATION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168" y="2596896"/>
            <a:ext cx="5262308" cy="3777622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Informed consent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Evaluation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Endometrial sampling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exclude endometrial hyperplasia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cancer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Assessment of the uterus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SIS or office hysteroscopy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20347">
            <a:off x="605628" y="861447"/>
            <a:ext cx="8911687" cy="61947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COMPLICATIONS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856" y="2133600"/>
            <a:ext cx="10370756" cy="377762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Hemorrhage 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Uterine perforation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Hematometra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Hematometra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should be suspected in a patient with a history of an endometrial ablation who presents with amenorrhea and cyclic pain, even remote from the procedure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Uterine cavity occlusion. Thus, ablation of the cervix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cervico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-uterine junction should be avoided. Complete ablation of the uterine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fundus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cornua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tubal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ostia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will also help avoid accumulation of blood from active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endometrium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Pelvic infection 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00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253" y="294926"/>
            <a:ext cx="9684419" cy="851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Successful rate:75-83%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which one????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032" y="2133600"/>
            <a:ext cx="9724580" cy="38892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resectoscopic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resectoscopic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ablation 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 </a:t>
            </a:r>
            <a:r>
              <a:rPr lang="en-US" sz="2000" b="1" dirty="0" err="1" smtClean="0"/>
              <a:t>resectoscopic</a:t>
            </a:r>
            <a:r>
              <a:rPr lang="en-US" sz="2000" b="1" dirty="0" smtClean="0"/>
              <a:t> ablation</a:t>
            </a:r>
            <a:endParaRPr lang="en-US" b="1" dirty="0" smtClean="0"/>
          </a:p>
          <a:p>
            <a:r>
              <a:rPr lang="en-US" dirty="0" smtClean="0"/>
              <a:t> if  shape or size of  uterine cavity will not accommodate a non-</a:t>
            </a:r>
            <a:r>
              <a:rPr lang="en-US" dirty="0" err="1" smtClean="0"/>
              <a:t>resectoscopic</a:t>
            </a:r>
            <a:r>
              <a:rPr lang="en-US" dirty="0" smtClean="0"/>
              <a:t> device</a:t>
            </a:r>
          </a:p>
          <a:p>
            <a:r>
              <a:rPr lang="en-US" dirty="0" smtClean="0"/>
              <a:t>if a concomitant procedure such as </a:t>
            </a:r>
            <a:r>
              <a:rPr lang="en-US" dirty="0" err="1" smtClean="0"/>
              <a:t>submucous</a:t>
            </a:r>
            <a:r>
              <a:rPr lang="en-US" dirty="0" smtClean="0"/>
              <a:t> fibroid resection is planned</a:t>
            </a:r>
          </a:p>
          <a:p>
            <a:r>
              <a:rPr lang="en-US" dirty="0" smtClean="0"/>
              <a:t> if  patient has had multiple cesarean deliveries to avoid ablating over </a:t>
            </a:r>
            <a:r>
              <a:rPr lang="en-US" dirty="0" err="1" smtClean="0"/>
              <a:t>hysterotomy</a:t>
            </a:r>
            <a:r>
              <a:rPr lang="en-US" dirty="0" smtClean="0"/>
              <a:t> scar</a:t>
            </a:r>
          </a:p>
        </p:txBody>
      </p:sp>
    </p:spTree>
    <p:extLst>
      <p:ext uri="{BB962C8B-B14F-4D97-AF65-F5344CB8AC3E}">
        <p14:creationId xmlns:p14="http://schemas.microsoft.com/office/powerpoint/2010/main" val="25864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816608"/>
            <a:ext cx="11065700" cy="409461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Non</a:t>
            </a:r>
            <a:r>
              <a:rPr lang="en-US" sz="2800" dirty="0" smtClean="0"/>
              <a:t>-</a:t>
            </a:r>
            <a:r>
              <a:rPr lang="en-US" sz="2800" dirty="0" err="1" smtClean="0"/>
              <a:t>resectoscopic</a:t>
            </a:r>
            <a:r>
              <a:rPr lang="en-US" sz="2800" dirty="0" smtClean="0"/>
              <a:t> endometrial ablation is performed in </a:t>
            </a:r>
            <a:r>
              <a:rPr lang="en-US" sz="2800" dirty="0" smtClean="0">
                <a:solidFill>
                  <a:srgbClr val="FF0000"/>
                </a:solidFill>
              </a:rPr>
              <a:t>most</a:t>
            </a:r>
            <a:r>
              <a:rPr lang="en-US" sz="2800" dirty="0" smtClean="0"/>
              <a:t> cases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Resectoscopic</a:t>
            </a:r>
            <a:r>
              <a:rPr lang="en-US" sz="2800" dirty="0" smtClean="0"/>
              <a:t> ablation is a reasonable option for surgeons with the required </a:t>
            </a:r>
            <a:r>
              <a:rPr lang="en-US" sz="2800" dirty="0" err="1" smtClean="0"/>
              <a:t>hysteroscopic</a:t>
            </a:r>
            <a:r>
              <a:rPr lang="en-US" sz="2800" dirty="0" smtClean="0"/>
              <a:t> skills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74237">
            <a:off x="2592925" y="624110"/>
            <a:ext cx="8911687" cy="1280890"/>
          </a:xfrm>
        </p:spPr>
        <p:txBody>
          <a:bodyPr/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Improvement in bleeding symptoms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24" y="2133600"/>
            <a:ext cx="10321988" cy="37776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Women may experience irregular bleeding following endometrial ablation, so the success of the procedure cannot be determined until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to 12 weeks postoperatively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Most women with successful ablation will have a reduction in uterine blood flow, but not amenorrhea.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03071">
            <a:off x="227678" y="1489742"/>
            <a:ext cx="8911687" cy="12808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Patient satisfaction </a:t>
            </a:r>
            <a:endParaRPr lang="en-US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3424" y="2133600"/>
            <a:ext cx="3921188" cy="3777622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high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both types of ablation at one year (91 versus 88 percent, OR 1.2, 95% CI 0.9-1.7) and two to five years (93 versus 87 percent, OR 1.4, 95% CI 0.6-3.5)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4688" y="3820775"/>
            <a:ext cx="398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Women who are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 than 45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yr old at  time of endometrial ablation appear to be at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risk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treatment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 older women.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75933">
            <a:off x="471517" y="1575086"/>
            <a:ext cx="8911687" cy="12808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Endometrial ablation versus other treatments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136" y="3372986"/>
            <a:ext cx="6510528" cy="3777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Medical therapy </a:t>
            </a:r>
          </a:p>
          <a:p>
            <a:r>
              <a:rPr lang="en-US" sz="2400" dirty="0" err="1" smtClean="0"/>
              <a:t>Mirena</a:t>
            </a:r>
            <a:r>
              <a:rPr lang="en-US" sz="2400" dirty="0" smtClean="0"/>
              <a:t> IUD </a:t>
            </a:r>
          </a:p>
          <a:p>
            <a:r>
              <a:rPr lang="en-US" sz="2400" dirty="0" smtClean="0"/>
              <a:t>Hysterectomy</a:t>
            </a:r>
          </a:p>
          <a:p>
            <a:pPr>
              <a:buNone/>
            </a:pPr>
            <a:r>
              <a:rPr lang="en-US" sz="2400" dirty="0" smtClean="0"/>
              <a:t>we offer endometrial ablation as an </a:t>
            </a:r>
            <a:r>
              <a:rPr lang="en-US" sz="2400" b="1" dirty="0" smtClean="0">
                <a:solidFill>
                  <a:srgbClr val="FF0000"/>
                </a:solidFill>
              </a:rPr>
              <a:t>alternative</a:t>
            </a:r>
            <a:r>
              <a:rPr lang="en-US" sz="2400" dirty="0" smtClean="0"/>
              <a:t> to hysterectomy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13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789" y="855758"/>
            <a:ext cx="8911687" cy="128089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Surgical treatment of abnormal uterine bleeding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616" y="3080378"/>
            <a:ext cx="554272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M.Hashemi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MD</a:t>
            </a:r>
          </a:p>
          <a:p>
            <a:pPr marL="0" indent="0"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Assistant professor and head of division of laparoscopy</a:t>
            </a:r>
          </a:p>
          <a:p>
            <a:pPr marL="0" indent="0">
              <a:buNone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aryam.hashemi@med.mui.ac.ir</a:t>
            </a:r>
          </a:p>
          <a:p>
            <a:pPr marL="0" indent="0"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Isfahan university of medical sciences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83808" y="3023616"/>
          <a:ext cx="5486400" cy="3633216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36332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31264" y="865632"/>
          <a:ext cx="9034272" cy="1536192"/>
        </p:xfrm>
        <a:graphic>
          <a:graphicData uri="http://schemas.openxmlformats.org/drawingml/2006/table">
            <a:tbl>
              <a:tblPr/>
              <a:tblGrid>
                <a:gridCol w="9034272"/>
              </a:tblGrid>
              <a:tr h="15361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7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FOLLOW-UP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896" y="1609344"/>
            <a:ext cx="10838688" cy="377762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Routine postoperative care 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 vaginal bleeding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pink-tinged discharge is often present for 2 to 3 days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Uterine cramping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persist for 24 to 72 hours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women can resume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activities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to 3 days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8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tlas\Desktop\Capture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tlas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3049">
            <a:off x="353141" y="716000"/>
            <a:ext cx="11534908" cy="3340608"/>
          </a:xfrm>
          <a:prstGeom prst="rect">
            <a:avLst/>
          </a:prstGeom>
          <a:noFill/>
        </p:spPr>
      </p:pic>
      <p:pic>
        <p:nvPicPr>
          <p:cNvPr id="4099" name="Picture 3" descr="C:\Users\atlas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74975">
            <a:off x="792480" y="5433152"/>
            <a:ext cx="10375391" cy="495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tlas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16621">
            <a:off x="42649" y="261157"/>
            <a:ext cx="10046624" cy="1412621"/>
          </a:xfrm>
          <a:prstGeom prst="rect">
            <a:avLst/>
          </a:prstGeom>
          <a:noFill/>
        </p:spPr>
      </p:pic>
      <p:pic>
        <p:nvPicPr>
          <p:cNvPr id="5123" name="Picture 3" descr="C:\Users\atlas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311551">
            <a:off x="633092" y="1970228"/>
            <a:ext cx="10724218" cy="1230793"/>
          </a:xfrm>
          <a:prstGeom prst="rect">
            <a:avLst/>
          </a:prstGeom>
          <a:noFill/>
        </p:spPr>
      </p:pic>
      <p:pic>
        <p:nvPicPr>
          <p:cNvPr id="5124" name="Picture 4" descr="C:\Users\atlas\Desktop\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8278">
            <a:off x="1022607" y="3130357"/>
            <a:ext cx="10612430" cy="322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72" y="1767840"/>
            <a:ext cx="8915400" cy="3777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Uterine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myoma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316736"/>
            <a:ext cx="10021824" cy="523742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For patients with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HMB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step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determining if there is 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submucosal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fibroid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Submucosal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fibroids amenable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hysteroscopic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resection include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(FIGO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type 0, type 1, or type 2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hysteroscopic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myomectomy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successful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approximately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 to 95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procedures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4944" y="5356288"/>
            <a:ext cx="9668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●Type 0 – completely within the endometrial cavity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●Type I – extend less than 50 percent into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●Type II – extend 50 percent or more within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myometrium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032" y="0"/>
            <a:ext cx="115336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98699">
            <a:off x="508092" y="648494"/>
            <a:ext cx="8911687" cy="128089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Two-step procedures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2535936"/>
            <a:ext cx="8997696" cy="4021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occasionally necessary for fibroids that are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broad-based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penetrate deeply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within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most common reason for this is that the initial procedure was halted when the maximal fluid absorption was reached.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patients should be seen for a follow-up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visit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to 4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months after the initial procedure to assess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whether fibroid-related symptoms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persist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304" y="0"/>
            <a:ext cx="1180185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Uterine polyps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253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Endometrial ablation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10285412" cy="377762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Endometrial ablation has become an increasingly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popular treatment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since it is minimally invasive and successful ablation avoids chronic use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medications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a national study in England from 2003 to 2006,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surgical procedures performed for menorrhagia were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endometrial ablations </a:t>
            </a:r>
          </a:p>
        </p:txBody>
      </p:sp>
    </p:spTree>
    <p:extLst>
      <p:ext uri="{BB962C8B-B14F-4D97-AF65-F5344CB8AC3E}">
        <p14:creationId xmlns:p14="http://schemas.microsoft.com/office/powerpoint/2010/main" val="5720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377696"/>
            <a:ext cx="9521952" cy="45335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most frequent symptom in premenopausal women with endometrial polyps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PMB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another common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presentation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Polypectomy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under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hysteroscopic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guidance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choice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14754">
            <a:off x="1211516" y="1914144"/>
            <a:ext cx="8915400" cy="3777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UAE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49219">
            <a:off x="32935" y="599726"/>
            <a:ext cx="10407332" cy="12808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Ideal candidates for UAE include women with all of the following characteristics :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96" y="2804160"/>
            <a:ext cx="5055172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●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HMB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dysmenorrhea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caused by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intramural fibroids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●Premenopausal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●No desire for future pregnancy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27776" y="4706113"/>
            <a:ext cx="4157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satisfaction, and quality of life can be achieved for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 to 10 years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treatment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0953">
            <a:off x="45346" y="687970"/>
            <a:ext cx="8911687" cy="128089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Need for subsequent treatment 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028" y="2474976"/>
            <a:ext cx="5262436" cy="3777622"/>
          </a:xfrm>
        </p:spPr>
        <p:txBody>
          <a:bodyPr/>
          <a:lstStyle/>
          <a:p>
            <a:pPr>
              <a:buNone/>
            </a:pPr>
            <a:r>
              <a:rPr lang="en-US" dirty="0"/>
              <a:t>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Subsequent hysterectomy for failure or recurrence of symptoms after UAE was reported to be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percent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(51 of 187) at five years in a meta-analysis of four randomized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trials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018781">
            <a:off x="1004252" y="1926336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Isthmocele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OR 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Ceasrean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Scar Defect OR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Uteroperitoneal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Fistula  OR  Niche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tlas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57529">
            <a:off x="608030" y="1089808"/>
            <a:ext cx="10837481" cy="384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tlas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" y="0"/>
            <a:ext cx="1200912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tlas\Desktop\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0426" y="884882"/>
            <a:ext cx="9530310" cy="2504493"/>
          </a:xfrm>
          <a:prstGeom prst="rect">
            <a:avLst/>
          </a:prstGeom>
          <a:noFill/>
        </p:spPr>
      </p:pic>
      <p:pic>
        <p:nvPicPr>
          <p:cNvPr id="3075" name="Picture 3" descr="C:\Users\atlas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0480" y="3840480"/>
            <a:ext cx="5218176" cy="2517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tlas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496" y="0"/>
            <a:ext cx="118262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tlas\Desktop\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8027"/>
            <a:ext cx="12192000" cy="6866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5" y="207264"/>
            <a:ext cx="7107935" cy="2328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Endometrium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must be destroyed or resected to the 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of the basalis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which is approximately 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to 6 mm deep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depending upon the stage of the menstrual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392" y="2792839"/>
            <a:ext cx="7571232" cy="37776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hysteroscopic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visualization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using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resectoscopic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instruments to ablate 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resect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endometrium(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generation ablation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standard)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resectoscopic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ablation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device(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generation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global)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Including:NovaSure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/hot liquid-filled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ballon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cryotherapy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/Minerva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77425">
            <a:off x="1525688" y="2502256"/>
            <a:ext cx="9662505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Thanks for your attention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tlas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6336" y="0"/>
            <a:ext cx="102656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tlas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2488" y="0"/>
            <a:ext cx="10679512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033" y="624110"/>
            <a:ext cx="9619488" cy="13022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PATIENT SELECTION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64" y="1999488"/>
            <a:ext cx="5981636" cy="4021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ovulatory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menorrhagia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premenopausal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women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3744" y="4056811"/>
            <a:ext cx="7668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*acute AUB 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hemodynamically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stable women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08276">
            <a:off x="694945" y="585216"/>
            <a:ext cx="9334436" cy="92964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488" y="1524000"/>
            <a:ext cx="6457124" cy="4387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Pregnancy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Known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suspected complex or atypical endometrial hyperplasia or cancer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preserve fertility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pelvic infection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IUD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place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Previous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transmyometrial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uterine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relatively contraindicated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postmenopausal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congenital uterine anomalies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bicornuate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uterus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uterine cavity length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 to 12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cm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severe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myometrial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thinning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1060</TotalTime>
  <Words>644</Words>
  <Application>Microsoft Office PowerPoint</Application>
  <PresentationFormat>Widescreen</PresentationFormat>
  <Paragraphs>112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Century Gothic</vt:lpstr>
      <vt:lpstr>Times New Roman</vt:lpstr>
      <vt:lpstr>Wingdings</vt:lpstr>
      <vt:lpstr>Wingdings 3</vt:lpstr>
      <vt:lpstr>Wisp</vt:lpstr>
      <vt:lpstr>IN THE NAME OF GOD</vt:lpstr>
      <vt:lpstr>Surgical treatment of abnormal uterine bleeding</vt:lpstr>
      <vt:lpstr>Endometrial ablation</vt:lpstr>
      <vt:lpstr>  Endometrium must be destroyed or resected to the level of the basalis , which is approximately 4 to 6 mm deep, depending upon the stage of the menstrual cycle</vt:lpstr>
      <vt:lpstr>PowerPoint Presentation</vt:lpstr>
      <vt:lpstr>PowerPoint Presentation</vt:lpstr>
      <vt:lpstr>PATIENT SELECTION </vt:lpstr>
      <vt:lpstr>Contraindications</vt:lpstr>
      <vt:lpstr>relatively contraindicated</vt:lpstr>
      <vt:lpstr>Mechanism</vt:lpstr>
      <vt:lpstr>Cavity size </vt:lpstr>
      <vt:lpstr>Bleeding disorders or anticoagulation </vt:lpstr>
      <vt:lpstr>PREOPERATIVE    EVALUATION </vt:lpstr>
      <vt:lpstr>COMPLICATIONS</vt:lpstr>
      <vt:lpstr> Successful rate:75-83%  which one????   </vt:lpstr>
      <vt:lpstr>PowerPoint Presentation</vt:lpstr>
      <vt:lpstr>Improvement in bleeding symptoms </vt:lpstr>
      <vt:lpstr>Patient satisfaction </vt:lpstr>
      <vt:lpstr>Endometrial ablation versus other treatments </vt:lpstr>
      <vt:lpstr>FOLLOW-UP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Two-step procedures</vt:lpstr>
      <vt:lpstr>PowerPoint Presentation</vt:lpstr>
      <vt:lpstr>PowerPoint Presentation</vt:lpstr>
      <vt:lpstr>PowerPoint Presentation</vt:lpstr>
      <vt:lpstr>PowerPoint Presentation</vt:lpstr>
      <vt:lpstr>Ideal candidates for UAE include women with all of the following characteristics : </vt:lpstr>
      <vt:lpstr>Need for subsequent treatment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saeid</dc:creator>
  <cp:lastModifiedBy>atlas</cp:lastModifiedBy>
  <cp:revision>89</cp:revision>
  <dcterms:created xsi:type="dcterms:W3CDTF">2020-08-01T18:34:59Z</dcterms:created>
  <dcterms:modified xsi:type="dcterms:W3CDTF">2020-08-19T01:34:45Z</dcterms:modified>
</cp:coreProperties>
</file>